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2" r:id="rId4"/>
    <p:sldId id="264" r:id="rId5"/>
    <p:sldId id="259" r:id="rId6"/>
    <p:sldId id="260" r:id="rId7"/>
    <p:sldId id="261" r:id="rId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49" d="100"/>
          <a:sy n="149" d="100"/>
        </p:scale>
        <p:origin x="50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6240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3A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" name="Shape 1"/>
          <p:cNvSpPr/>
          <p:nvPr/>
        </p:nvSpPr>
        <p:spPr>
          <a:xfrm>
            <a:off x="0" y="4956048"/>
            <a:ext cx="9144000" cy="18288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4" name="Shape 2"/>
          <p:cNvSpPr/>
          <p:nvPr/>
        </p:nvSpPr>
        <p:spPr>
          <a:xfrm>
            <a:off x="0" y="164592"/>
            <a:ext cx="320040" cy="4791456"/>
          </a:xfrm>
          <a:prstGeom prst="rect">
            <a:avLst/>
          </a:prstGeom>
          <a:solidFill>
            <a:srgbClr val="2C5F9E"/>
          </a:solidFill>
          <a:ln w="12700">
            <a:solidFill>
              <a:srgbClr val="2C5F9E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5" name="Text 3"/>
          <p:cNvSpPr/>
          <p:nvPr/>
        </p:nvSpPr>
        <p:spPr>
          <a:xfrm>
            <a:off x="548640" y="457200"/>
            <a:ext cx="8229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MERAVIGLIA</a:t>
            </a:r>
            <a:endParaRPr lang="en-US" sz="5400" dirty="0"/>
          </a:p>
        </p:txBody>
      </p:sp>
      <p:sp>
        <p:nvSpPr>
          <p:cNvPr id="6" name="Text 4"/>
          <p:cNvSpPr/>
          <p:nvPr/>
        </p:nvSpPr>
        <p:spPr>
          <a:xfrm>
            <a:off x="548640" y="141732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Mediterranean Routes of Active Value and Innovation</a:t>
            </a:r>
            <a:endParaRPr lang="en-US" sz="1400" dirty="0"/>
          </a:p>
          <a:p>
            <a:pPr marL="0" indent="0" algn="l">
              <a:buNone/>
            </a:pPr>
            <a:r>
              <a:rPr lang="en-US" sz="14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Generations, Local Identity and Agencies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2304288"/>
            <a:ext cx="8046720" cy="36576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8" name="Text 6"/>
          <p:cNvSpPr/>
          <p:nvPr/>
        </p:nvSpPr>
        <p:spPr>
          <a:xfrm>
            <a:off x="548640" y="2395728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Programma Interreg NEXT MED  |  2025–2028  |  6 paesi del Mediterraneo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48640" y="2880360"/>
            <a:ext cx="7315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Valerio Balzini</a:t>
            </a:r>
            <a:endParaRPr lang="en-US" sz="15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Presidente CFLC  Cooperativa Formazione Lavoro e Cooperazione - Impresa Sociale</a:t>
            </a:r>
            <a:endParaRPr lang="en-US" sz="15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PP7 Liguria  |  Leader WP6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548640" y="40690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i="1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«Una Peonia per l'Europa»  –  Genova, 11 maggio 2026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4572000"/>
            <a:ext cx="1737360" cy="301752"/>
          </a:xfrm>
          <a:prstGeom prst="roundRect">
            <a:avLst>
              <a:gd name="adj" fmla="val 24242"/>
            </a:avLst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2" name="Text 10"/>
          <p:cNvSpPr/>
          <p:nvPr/>
        </p:nvSpPr>
        <p:spPr>
          <a:xfrm>
            <a:off x="548640" y="4572000"/>
            <a:ext cx="17373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🌿 Europa Verde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2423160" y="4572000"/>
            <a:ext cx="2651760" cy="301752"/>
          </a:xfrm>
          <a:prstGeom prst="roundRect">
            <a:avLst>
              <a:gd name="adj" fmla="val 24242"/>
            </a:avLst>
          </a:prstGeom>
          <a:solidFill>
            <a:srgbClr val="2C5F9E"/>
          </a:solidFill>
          <a:ln w="12700">
            <a:solidFill>
              <a:srgbClr val="2C5F9E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4" name="Text 12"/>
          <p:cNvSpPr/>
          <p:nvPr/>
        </p:nvSpPr>
        <p:spPr>
          <a:xfrm>
            <a:off x="2423160" y="4572000"/>
            <a:ext cx="2651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Europa dei Giovani e Innovazione Sociale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A0232A"/>
          </a:solidFill>
          <a:ln w="12700">
            <a:solidFill>
              <a:srgbClr val="A0232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320040" y="0"/>
            <a:ext cx="85039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 siamo e da dove veniamo: CFLC e RESMYLE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896112"/>
            <a:ext cx="3931920" cy="4160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CF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5" name="Shape 3"/>
          <p:cNvSpPr/>
          <p:nvPr/>
        </p:nvSpPr>
        <p:spPr>
          <a:xfrm>
            <a:off x="274320" y="896112"/>
            <a:ext cx="3931920" cy="420624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6" name="Text 4"/>
          <p:cNvSpPr/>
          <p:nvPr/>
        </p:nvSpPr>
        <p:spPr>
          <a:xfrm>
            <a:off x="365760" y="896112"/>
            <a:ext cx="3749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CFLC a Genova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11480" y="1389888"/>
            <a:ext cx="3703320" cy="3566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Cooperativa Impresa Sociale per Formazione e Servizi al lavoro attiva a Genova dal 2013</a:t>
            </a:r>
            <a:endParaRPr lang="en-US" sz="11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Specializzata in innovazione sociale, inserimento lavorativo e sviluppo di comunità</a:t>
            </a:r>
            <a:endParaRPr lang="en-US" sz="11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Radicata in una rete ampia di soggetti del terzo settore, del mondo associativo giovanile e della pubblica amministrazione locale</a:t>
            </a:r>
            <a:endParaRPr lang="en-US" sz="11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 europeo in programmi Interreg e ENI CBCMED fin </a:t>
            </a:r>
            <a:r>
              <a:rPr lang="en-US" sz="1150" dirty="0" err="1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dall’inizio</a:t>
            </a: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delle sue </a:t>
            </a:r>
            <a:r>
              <a:rPr lang="en-US" sz="1150" dirty="0" err="1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attività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4937760" y="896112"/>
            <a:ext cx="3931920" cy="4160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CF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9" name="Shape 7"/>
          <p:cNvSpPr/>
          <p:nvPr/>
        </p:nvSpPr>
        <p:spPr>
          <a:xfrm>
            <a:off x="4937760" y="896112"/>
            <a:ext cx="3931920" cy="420624"/>
          </a:xfrm>
          <a:prstGeom prst="rect">
            <a:avLst/>
          </a:prstGeom>
          <a:solidFill>
            <a:srgbClr val="A0232A"/>
          </a:solidFill>
          <a:ln w="12700">
            <a:solidFill>
              <a:srgbClr val="A0232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0" name="Text 8"/>
          <p:cNvSpPr/>
          <p:nvPr/>
        </p:nvSpPr>
        <p:spPr>
          <a:xfrm>
            <a:off x="5029200" y="896112"/>
            <a:ext cx="3749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RESMYLE (2021–2024) — i risultati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074920" y="1389888"/>
            <a:ext cx="3703320" cy="3566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Workshop S.T.R.O.N.G. </a:t>
            </a:r>
            <a:r>
              <a:rPr lang="en-US" sz="1150" dirty="0" err="1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</a:t>
            </a: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50" dirty="0" err="1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ambiente</a:t>
            </a: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 </a:t>
            </a:r>
            <a:r>
              <a:rPr lang="en-US" sz="1150" dirty="0" err="1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dissesto</a:t>
            </a: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idrogeologico: 20 giovani NEET genovesi, </a:t>
            </a:r>
            <a:r>
              <a:rPr lang="en-US" sz="1150" dirty="0" err="1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interventi</a:t>
            </a: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50" dirty="0" err="1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</a:t>
            </a: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riviere ed </a:t>
            </a:r>
            <a:r>
              <a:rPr lang="en-US" sz="1150" dirty="0" err="1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entroterra</a:t>
            </a: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competenze tecniche e civiche</a:t>
            </a:r>
            <a:endParaRPr lang="en-US" sz="11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«Campo acqua»: 16 giovani disoccupati, </a:t>
            </a:r>
            <a:r>
              <a:rPr lang="en-US" sz="1150" dirty="0" err="1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esperienza</a:t>
            </a: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50" dirty="0" err="1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diretta</a:t>
            </a: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50" dirty="0" err="1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</a:t>
            </a: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50" dirty="0" err="1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fitodepurazione</a:t>
            </a: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 </a:t>
            </a:r>
            <a:r>
              <a:rPr lang="en-US" sz="1150" dirty="0" err="1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gestione</a:t>
            </a: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50" dirty="0" err="1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idrica</a:t>
            </a: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</a:t>
            </a:r>
            <a:r>
              <a:rPr lang="en-US" sz="1150" dirty="0" err="1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sostenibilità</a:t>
            </a: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in </a:t>
            </a:r>
            <a:r>
              <a:rPr lang="en-US" sz="1150" dirty="0" err="1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ambito</a:t>
            </a: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50" dirty="0" err="1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agricolo</a:t>
            </a:r>
            <a:endParaRPr lang="en-US" sz="11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Eco-incubatore «Grow Up» con Social Hub Genova: 46 persone coinvolte, 33 giovani avviati verso l'eco-imprenditorialità, 12 idee sviluppate in economia verde, turismo </a:t>
            </a:r>
            <a:r>
              <a:rPr lang="en-US" sz="1150" dirty="0" err="1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sostenibile</a:t>
            </a: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</a:t>
            </a:r>
            <a:r>
              <a:rPr lang="en-US" sz="1150" dirty="0" err="1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mobilità</a:t>
            </a: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 gestione dei rifiuti</a:t>
            </a:r>
            <a:endParaRPr lang="en-US" sz="11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Metodologie validate sul </a:t>
            </a:r>
            <a:r>
              <a:rPr lang="en-US" sz="1150" dirty="0" err="1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territorio</a:t>
            </a: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 </a:t>
            </a:r>
            <a:r>
              <a:rPr lang="en-US" sz="1150" dirty="0" err="1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sulla</a:t>
            </a: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rete locale consolidata</a:t>
            </a:r>
            <a:endParaRPr lang="en-US" sz="11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E07B00"/>
          </a:solidFill>
          <a:ln w="12700">
            <a:solidFill>
              <a:srgbClr val="E07B0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320040" y="0"/>
            <a:ext cx="85039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ECO-INN: </a:t>
            </a:r>
            <a:r>
              <a:rPr lang="en-US" sz="20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capitalizzare</a:t>
            </a: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RESMYLE sull'economia blu e verde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896112"/>
            <a:ext cx="3931920" cy="4160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CF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5" name="Shape 3"/>
          <p:cNvSpPr/>
          <p:nvPr/>
        </p:nvSpPr>
        <p:spPr>
          <a:xfrm>
            <a:off x="274320" y="896112"/>
            <a:ext cx="3931920" cy="420624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6" name="Text 4"/>
          <p:cNvSpPr/>
          <p:nvPr/>
        </p:nvSpPr>
        <p:spPr>
          <a:xfrm>
            <a:off x="365760" y="896112"/>
            <a:ext cx="3749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</a:t>
            </a:r>
            <a:r>
              <a:rPr lang="en-US" sz="13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progetto</a:t>
            </a: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</a:t>
            </a:r>
            <a:r>
              <a:rPr lang="en-US" sz="13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termine</a:t>
            </a: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 </a:t>
            </a:r>
            <a:r>
              <a:rPr lang="en-US" sz="13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febbraio</a:t>
            </a: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2027)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11480" y="1389888"/>
            <a:ext cx="3703320" cy="3566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Programma Interreg Italia–Francia Marittimo 2021–2027</a:t>
            </a:r>
            <a:endParaRPr lang="en-US" sz="11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CFLC Project Leader con </a:t>
            </a:r>
            <a:r>
              <a:rPr lang="en-US" sz="1150" dirty="0" err="1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altri</a:t>
            </a: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5</a:t>
            </a:r>
            <a:r>
              <a:rPr lang="en-US" sz="1150" dirty="0">
                <a:solidFill>
                  <a:srgbClr val="333333"/>
                </a:solidFill>
                <a:latin typeface="Calibri" pitchFamily="34" charset="0"/>
                <a:cs typeface="Calibri" pitchFamily="34" charset="-120"/>
              </a:rPr>
              <a:t> Partner Italia/Francia (UNIGE in Liguria)</a:t>
            </a:r>
            <a:endParaRPr lang="en-US" sz="11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Supporta PMI liguri, sarde, corse e del PACA </a:t>
            </a:r>
            <a:r>
              <a:rPr lang="it-IT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nello sviluppo di percorsi di innovazione nell’ambito dell’economia blu e verde, accompagnandole nella transizione verso modelli più sostenibili, digitali e competitivi.</a:t>
            </a: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150" dirty="0" err="1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Favorisce</a:t>
            </a:r>
            <a:r>
              <a:rPr lang="en-US" sz="11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la collaborazione tra imprese, centri di ricerca e giovani professionisti (tecnologi), replicando su scala transfrontaliera il modello di eco-incubazione sperimentato con RESMYLe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4937760" y="896112"/>
            <a:ext cx="3931920" cy="4160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CF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9" name="Shape 7"/>
          <p:cNvSpPr/>
          <p:nvPr/>
        </p:nvSpPr>
        <p:spPr>
          <a:xfrm>
            <a:off x="4937760" y="896112"/>
            <a:ext cx="3931920" cy="420624"/>
          </a:xfrm>
          <a:prstGeom prst="rect">
            <a:avLst/>
          </a:prstGeom>
          <a:solidFill>
            <a:srgbClr val="E07B00"/>
          </a:solidFill>
          <a:ln w="12700">
            <a:solidFill>
              <a:srgbClr val="E07B0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0" name="Text 8"/>
          <p:cNvSpPr/>
          <p:nvPr/>
        </p:nvSpPr>
        <p:spPr>
          <a:xfrm>
            <a:off x="5029200" y="896112"/>
            <a:ext cx="3749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Risultati raggiunti (aprile 2026)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029200" y="1389888"/>
            <a:ext cx="3703320" cy="694944"/>
          </a:xfrm>
          <a:prstGeom prst="rect">
            <a:avLst/>
          </a:prstGeom>
          <a:solidFill>
            <a:srgbClr val="F7F9FC"/>
          </a:solidFill>
          <a:ln w="12700">
            <a:solidFill>
              <a:srgbClr val="E8ECF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2" name="Shape 10"/>
          <p:cNvSpPr/>
          <p:nvPr/>
        </p:nvSpPr>
        <p:spPr>
          <a:xfrm>
            <a:off x="5029200" y="1389888"/>
            <a:ext cx="658368" cy="694944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3" name="Text 11"/>
          <p:cNvSpPr/>
          <p:nvPr/>
        </p:nvSpPr>
        <p:spPr>
          <a:xfrm>
            <a:off x="5029200" y="1389888"/>
            <a:ext cx="658368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5742432" y="1481328"/>
            <a:ext cx="28803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PMI selezionate</a:t>
            </a:r>
            <a:endParaRPr lang="en-US" sz="1050" dirty="0"/>
          </a:p>
          <a:p>
            <a:pPr marL="0" indent="0" algn="l">
              <a:buNone/>
            </a:pPr>
            <a:r>
              <a:rPr lang="en-US" sz="10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(Liguria + Sardegna + PACA + Corsica)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5029200" y="2194560"/>
            <a:ext cx="3703320" cy="694944"/>
          </a:xfrm>
          <a:prstGeom prst="rect">
            <a:avLst/>
          </a:prstGeom>
          <a:solidFill>
            <a:srgbClr val="F7F9FC"/>
          </a:solidFill>
          <a:ln w="12700">
            <a:solidFill>
              <a:srgbClr val="E8ECF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6" name="Shape 14"/>
          <p:cNvSpPr/>
          <p:nvPr/>
        </p:nvSpPr>
        <p:spPr>
          <a:xfrm>
            <a:off x="5029200" y="2194560"/>
            <a:ext cx="658368" cy="694944"/>
          </a:xfrm>
          <a:prstGeom prst="rect">
            <a:avLst/>
          </a:prstGeom>
          <a:solidFill>
            <a:srgbClr val="E07B00"/>
          </a:solidFill>
          <a:ln w="12700">
            <a:solidFill>
              <a:srgbClr val="E07B00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7" name="Text 15"/>
          <p:cNvSpPr/>
          <p:nvPr/>
        </p:nvSpPr>
        <p:spPr>
          <a:xfrm>
            <a:off x="5029200" y="2194560"/>
            <a:ext cx="658368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5742432" y="2286000"/>
            <a:ext cx="28803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Tecnologi coinvolti</a:t>
            </a:r>
            <a:endParaRPr lang="en-US" sz="1050" dirty="0"/>
          </a:p>
          <a:p>
            <a:pPr marL="0" indent="0" algn="l">
              <a:buNone/>
            </a:pPr>
            <a:r>
              <a:rPr lang="en-US" sz="10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il trasferimento di competenze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5029200" y="2999232"/>
            <a:ext cx="3703320" cy="694944"/>
          </a:xfrm>
          <a:prstGeom prst="rect">
            <a:avLst/>
          </a:prstGeom>
          <a:solidFill>
            <a:srgbClr val="F7F9FC"/>
          </a:solidFill>
          <a:ln w="12700">
            <a:solidFill>
              <a:srgbClr val="E8ECF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0" name="Shape 18"/>
          <p:cNvSpPr/>
          <p:nvPr/>
        </p:nvSpPr>
        <p:spPr>
          <a:xfrm>
            <a:off x="5029200" y="2999232"/>
            <a:ext cx="658368" cy="694944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1" name="Text 19"/>
          <p:cNvSpPr/>
          <p:nvPr/>
        </p:nvSpPr>
        <p:spPr>
          <a:xfrm>
            <a:off x="5029200" y="2999232"/>
            <a:ext cx="658368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5742432" y="3090672"/>
            <a:ext cx="28803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Progetti attivi</a:t>
            </a:r>
            <a:endParaRPr lang="en-US" sz="1050" dirty="0"/>
          </a:p>
          <a:p>
            <a:pPr marL="0" indent="0" algn="l">
              <a:buNone/>
            </a:pPr>
            <a:r>
              <a:rPr lang="en-US" sz="10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Liguria tra imprese e tecnologi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5029200" y="3840480"/>
            <a:ext cx="3703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Ambiti di innovazione attivati: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956048" y="4133088"/>
            <a:ext cx="1216152" cy="310896"/>
          </a:xfrm>
          <a:prstGeom prst="roundRect">
            <a:avLst>
              <a:gd name="adj" fmla="val 17647"/>
            </a:avLst>
          </a:prstGeom>
          <a:solidFill>
            <a:srgbClr val="D6E4F7"/>
          </a:solidFill>
          <a:ln w="12700">
            <a:solidFill>
              <a:srgbClr val="2C5F9E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5" name="Text 23"/>
          <p:cNvSpPr/>
          <p:nvPr/>
        </p:nvSpPr>
        <p:spPr>
          <a:xfrm>
            <a:off x="4956048" y="4133088"/>
            <a:ext cx="121615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🔄 Economia circolare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6217920" y="4133088"/>
            <a:ext cx="1216152" cy="310896"/>
          </a:xfrm>
          <a:prstGeom prst="roundRect">
            <a:avLst>
              <a:gd name="adj" fmla="val 17647"/>
            </a:avLst>
          </a:prstGeom>
          <a:solidFill>
            <a:srgbClr val="D6E4F7"/>
          </a:solidFill>
          <a:ln w="12700">
            <a:solidFill>
              <a:srgbClr val="2C5F9E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7" name="Text 25"/>
          <p:cNvSpPr/>
          <p:nvPr/>
        </p:nvSpPr>
        <p:spPr>
          <a:xfrm>
            <a:off x="6217920" y="4133088"/>
            <a:ext cx="121615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⚙️ Innovazione </a:t>
            </a:r>
            <a:r>
              <a:rPr lang="en-US" sz="900" dirty="0" err="1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processi</a:t>
            </a:r>
            <a:r>
              <a:rPr lang="en-US" sz="900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produttivi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7479792" y="4133088"/>
            <a:ext cx="1216152" cy="310896"/>
          </a:xfrm>
          <a:prstGeom prst="roundRect">
            <a:avLst>
              <a:gd name="adj" fmla="val 17647"/>
            </a:avLst>
          </a:prstGeom>
          <a:solidFill>
            <a:srgbClr val="D6E4F7"/>
          </a:solidFill>
          <a:ln w="12700">
            <a:solidFill>
              <a:srgbClr val="2C5F9E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9" name="Text 27"/>
          <p:cNvSpPr/>
          <p:nvPr/>
        </p:nvSpPr>
        <p:spPr>
          <a:xfrm>
            <a:off x="7479792" y="4133088"/>
            <a:ext cx="121615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🌿 Sostenibilità ambientale e digitale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3A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1"/>
          <p:cNvSpPr/>
          <p:nvPr/>
        </p:nvSpPr>
        <p:spPr>
          <a:xfrm>
            <a:off x="320040" y="0"/>
            <a:ext cx="85039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MERAVIGLIA: un progetto europeo per il Mediterraneo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hape 2"/>
          <p:cNvSpPr/>
          <p:nvPr/>
        </p:nvSpPr>
        <p:spPr>
          <a:xfrm>
            <a:off x="320040" y="777240"/>
            <a:ext cx="8503920" cy="36576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hape 3"/>
          <p:cNvSpPr/>
          <p:nvPr/>
        </p:nvSpPr>
        <p:spPr>
          <a:xfrm>
            <a:off x="320040" y="896112"/>
            <a:ext cx="8503920" cy="749808"/>
          </a:xfrm>
          <a:prstGeom prst="rect">
            <a:avLst/>
          </a:prstGeom>
          <a:solidFill>
            <a:srgbClr val="2C5F9E"/>
          </a:solidFill>
          <a:ln w="12700">
            <a:solidFill>
              <a:srgbClr val="2C5F9E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 4"/>
          <p:cNvSpPr/>
          <p:nvPr/>
        </p:nvSpPr>
        <p:spPr>
          <a:xfrm>
            <a:off x="457200" y="1014984"/>
            <a:ext cx="8229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5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Un programma Interreg NEXT MED (2025–2028) che promuove la creazione di "Tiers-Lieux" — spazi comunitari di innovazione, apprendimento e partecipazione giovanile — in sei paesi del Mediterraneo.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F5A623"/>
              </a:solidFill>
              <a:effectLst/>
              <a:uLnTx/>
              <a:uFillTx/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5A623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6 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srgbClr val="F5A623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paesi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5A623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 in rete: </a:t>
            </a:r>
            <a:r>
              <a:rPr kumimoji="0" lang="it-IT" sz="1200" b="1" i="0" u="none" strike="noStrike" kern="1200" cap="none" spc="0" normalizeH="0" baseline="0" noProof="0" dirty="0">
                <a:ln>
                  <a:noFill/>
                </a:ln>
                <a:solidFill>
                  <a:srgbClr val="F5A623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Italia, Francia, Tunisia, Giordania, Libano, Turchia — 8 partner per un progetto di cooperazione reale e duratura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9" name="Gruppo 18">
            <a:extLst>
              <a:ext uri="{FF2B5EF4-FFF2-40B4-BE49-F238E27FC236}">
                <a16:creationId xmlns:a16="http://schemas.microsoft.com/office/drawing/2014/main" id="{7D1A8876-EF16-620D-9249-A937DF24C2B1}"/>
              </a:ext>
            </a:extLst>
          </p:cNvPr>
          <p:cNvGrpSpPr/>
          <p:nvPr/>
        </p:nvGrpSpPr>
        <p:grpSpPr>
          <a:xfrm>
            <a:off x="4742411" y="1737360"/>
            <a:ext cx="4251960" cy="1353312"/>
            <a:chOff x="365760" y="1728216"/>
            <a:chExt cx="4251960" cy="1353312"/>
          </a:xfrm>
        </p:grpSpPr>
        <p:sp>
          <p:nvSpPr>
            <p:cNvPr id="7" name="Shape 5"/>
            <p:cNvSpPr/>
            <p:nvPr/>
          </p:nvSpPr>
          <p:spPr>
            <a:xfrm>
              <a:off x="365760" y="1728216"/>
              <a:ext cx="4251960" cy="1353312"/>
            </a:xfrm>
            <a:prstGeom prst="rect">
              <a:avLst/>
            </a:prstGeom>
            <a:solidFill>
              <a:srgbClr val="1E4A82"/>
            </a:solidFill>
            <a:ln w="12700">
              <a:solidFill>
                <a:srgbClr val="2C5F9E"/>
              </a:solidFill>
              <a:prstDash val="solid"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Text 6"/>
            <p:cNvSpPr/>
            <p:nvPr/>
          </p:nvSpPr>
          <p:spPr>
            <a:xfrm>
              <a:off x="502920" y="1863619"/>
              <a:ext cx="3977640" cy="347472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1200" cap="none" spc="0" normalizeH="0" baseline="0" noProof="0" dirty="0">
                  <a:ln>
                    <a:noFill/>
                  </a:ln>
                  <a:solidFill>
                    <a:srgbClr val="F5A623"/>
                  </a:solidFill>
                  <a:effectLst/>
                  <a:uLnTx/>
                  <a:uFillTx/>
                  <a:latin typeface="Calibri" pitchFamily="34" charset="0"/>
                  <a:ea typeface="Calibri" pitchFamily="34" charset="-122"/>
                  <a:cs typeface="Calibri" pitchFamily="34" charset="-120"/>
                </a:rPr>
                <a:t>🌍  </a:t>
              </a:r>
              <a:r>
                <a:rPr kumimoji="0" lang="it-IT" sz="1300" b="1" i="0" u="none" strike="noStrike" kern="1200" cap="none" spc="0" normalizeH="0" baseline="0" noProof="0" dirty="0">
                  <a:ln>
                    <a:noFill/>
                  </a:ln>
                  <a:solidFill>
                    <a:srgbClr val="F5A623"/>
                  </a:solidFill>
                  <a:effectLst/>
                  <a:uLnTx/>
                  <a:uFillTx/>
                  <a:latin typeface="Calibri" pitchFamily="34" charset="0"/>
                  <a:ea typeface="Calibri" pitchFamily="34" charset="-122"/>
                  <a:cs typeface="Calibri" pitchFamily="34" charset="-120"/>
                </a:rPr>
                <a:t>Percorso transnazionale di formazione              all’eco‑imprenditorialità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" name="Text 7"/>
            <p:cNvSpPr/>
            <p:nvPr/>
          </p:nvSpPr>
          <p:spPr>
            <a:xfrm>
              <a:off x="502920" y="2185416"/>
              <a:ext cx="3977640" cy="804672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D6E4F7"/>
                  </a:solidFill>
                  <a:effectLst/>
                  <a:uLnTx/>
                  <a:uFillTx/>
                  <a:latin typeface="Calibri" pitchFamily="34" charset="0"/>
                  <a:ea typeface="Calibri" pitchFamily="34" charset="-122"/>
                  <a:cs typeface="Calibri" pitchFamily="34" charset="-120"/>
                </a:rPr>
                <a:t>Stage imprenditoriali e coaching transnazionale con creazione dell’Académie </a:t>
              </a:r>
              <a:r>
                <a:rPr kumimoji="0" lang="it-IT" sz="1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D6E4F7"/>
                  </a:solidFill>
                  <a:effectLst/>
                  <a:uLnTx/>
                  <a:uFillTx/>
                  <a:latin typeface="Calibri" pitchFamily="34" charset="0"/>
                  <a:ea typeface="Calibri" pitchFamily="34" charset="-122"/>
                  <a:cs typeface="Calibri" pitchFamily="34" charset="-120"/>
                </a:rPr>
                <a:t>Virtuelle</a:t>
              </a:r>
              <a:r>
                <a:rPr kumimoji="0" lang="it-IT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D6E4F7"/>
                  </a:solidFill>
                  <a:effectLst/>
                  <a:uLnTx/>
                  <a:uFillTx/>
                  <a:latin typeface="Calibri" pitchFamily="34" charset="0"/>
                  <a:ea typeface="Calibri" pitchFamily="34" charset="-122"/>
                  <a:cs typeface="Calibri" pitchFamily="34" charset="-120"/>
                </a:rPr>
                <a:t> MERAVIGLIA</a:t>
              </a:r>
            </a:p>
          </p:txBody>
        </p:sp>
      </p:grpSp>
      <p:grpSp>
        <p:nvGrpSpPr>
          <p:cNvPr id="20" name="Gruppo 19">
            <a:extLst>
              <a:ext uri="{FF2B5EF4-FFF2-40B4-BE49-F238E27FC236}">
                <a16:creationId xmlns:a16="http://schemas.microsoft.com/office/drawing/2014/main" id="{2E9F69FA-62CD-9C9F-54B4-417807CEBE5C}"/>
              </a:ext>
            </a:extLst>
          </p:cNvPr>
          <p:cNvGrpSpPr/>
          <p:nvPr/>
        </p:nvGrpSpPr>
        <p:grpSpPr>
          <a:xfrm>
            <a:off x="320040" y="1737360"/>
            <a:ext cx="4251960" cy="1353312"/>
            <a:chOff x="4754880" y="1755648"/>
            <a:chExt cx="4251960" cy="1353312"/>
          </a:xfrm>
        </p:grpSpPr>
        <p:sp>
          <p:nvSpPr>
            <p:cNvPr id="10" name="Shape 8"/>
            <p:cNvSpPr/>
            <p:nvPr/>
          </p:nvSpPr>
          <p:spPr>
            <a:xfrm>
              <a:off x="4754880" y="1755648"/>
              <a:ext cx="4251960" cy="1353312"/>
            </a:xfrm>
            <a:prstGeom prst="rect">
              <a:avLst/>
            </a:prstGeom>
            <a:solidFill>
              <a:srgbClr val="1E4A82"/>
            </a:solidFill>
            <a:ln w="12700">
              <a:solidFill>
                <a:srgbClr val="2C5F9E"/>
              </a:solidFill>
              <a:prstDash val="solid"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Text 9"/>
            <p:cNvSpPr/>
            <p:nvPr/>
          </p:nvSpPr>
          <p:spPr>
            <a:xfrm>
              <a:off x="4892040" y="1924812"/>
              <a:ext cx="3977640" cy="347472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1200" cap="none" spc="0" normalizeH="0" baseline="0" noProof="0" dirty="0">
                  <a:ln>
                    <a:noFill/>
                  </a:ln>
                  <a:solidFill>
                    <a:srgbClr val="F5A623"/>
                  </a:solidFill>
                  <a:effectLst/>
                  <a:uLnTx/>
                  <a:uFillTx/>
                  <a:latin typeface="Calibri" pitchFamily="34" charset="0"/>
                  <a:ea typeface="Calibri" pitchFamily="34" charset="-122"/>
                  <a:cs typeface="Calibri" pitchFamily="34" charset="-120"/>
                </a:rPr>
                <a:t>🏛️  I Tiers-Lieux</a:t>
              </a:r>
              <a:endPara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050" b="1" i="0" u="none" strike="noStrike" kern="1200" cap="none" spc="0" normalizeH="0" baseline="0" noProof="0" dirty="0">
                  <a:ln>
                    <a:noFill/>
                  </a:ln>
                  <a:solidFill>
                    <a:srgbClr val="F5A623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12  </a:t>
              </a:r>
              <a:r>
                <a:rPr kumimoji="0" lang="it-IT" sz="1000" b="0" i="1" u="none" strike="noStrike" kern="1200" cap="none" spc="0" normalizeH="0" baseline="0" noProof="0" dirty="0">
                  <a:ln>
                    <a:noFill/>
                  </a:ln>
                  <a:solidFill>
                    <a:srgbClr val="D6E4F7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Tiers-Lieux attivati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000" b="0" i="1" u="none" strike="noStrike" kern="1200" cap="none" spc="0" normalizeH="0" baseline="0" noProof="0" dirty="0">
                <a:ln>
                  <a:noFill/>
                </a:ln>
                <a:solidFill>
                  <a:srgbClr val="D6E4F7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" name="Text 10"/>
            <p:cNvSpPr/>
            <p:nvPr/>
          </p:nvSpPr>
          <p:spPr>
            <a:xfrm>
              <a:off x="4892040" y="2293433"/>
              <a:ext cx="3977640" cy="804672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D6E4F7"/>
                  </a:solidFill>
                  <a:effectLst/>
                  <a:uLnTx/>
                  <a:uFillTx/>
                  <a:latin typeface="Calibri" pitchFamily="34" charset="0"/>
                  <a:ea typeface="Calibri" pitchFamily="34" charset="-122"/>
                  <a:cs typeface="Calibri" pitchFamily="34" charset="-120"/>
                </a:rPr>
                <a:t>Terzi spazi — oltre casa e lavoro — dove le </a:t>
              </a:r>
              <a:r>
                <a:rPr kumimoji="0" lang="en-US" sz="1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D6E4F7"/>
                  </a:solidFill>
                  <a:effectLst/>
                  <a:uLnTx/>
                  <a:uFillTx/>
                  <a:latin typeface="Calibri" pitchFamily="34" charset="0"/>
                  <a:ea typeface="Calibri" pitchFamily="34" charset="-122"/>
                  <a:cs typeface="Calibri" pitchFamily="34" charset="-120"/>
                </a:rPr>
                <a:t>comunità</a:t>
              </a: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D6E4F7"/>
                  </a:solidFill>
                  <a:effectLst/>
                  <a:uLnTx/>
                  <a:uFillTx/>
                  <a:latin typeface="Calibri" pitchFamily="34" charset="0"/>
                  <a:ea typeface="Calibri" pitchFamily="34" charset="-122"/>
                  <a:cs typeface="Calibri" pitchFamily="34" charset="-120"/>
                </a:rPr>
                <a:t> </a:t>
              </a:r>
              <a:r>
                <a:rPr kumimoji="0" lang="en-US" sz="1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D6E4F7"/>
                  </a:solidFill>
                  <a:effectLst/>
                  <a:uLnTx/>
                  <a:uFillTx/>
                  <a:latin typeface="Calibri" pitchFamily="34" charset="0"/>
                  <a:ea typeface="Calibri" pitchFamily="34" charset="-122"/>
                  <a:cs typeface="Calibri" pitchFamily="34" charset="-120"/>
                </a:rPr>
                <a:t>territoriali</a:t>
              </a: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D6E4F7"/>
                  </a:solidFill>
                  <a:effectLst/>
                  <a:uLnTx/>
                  <a:uFillTx/>
                  <a:latin typeface="Calibri" pitchFamily="34" charset="0"/>
                  <a:ea typeface="Calibri" pitchFamily="34" charset="-122"/>
                  <a:cs typeface="Calibri" pitchFamily="34" charset="-120"/>
                </a:rPr>
                <a:t> e i giovani si incontrano, collaborano e co-costruiscono soluzioni per il territorio</a:t>
              </a:r>
              <a:endPara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3" name="Shape 11"/>
          <p:cNvSpPr/>
          <p:nvPr/>
        </p:nvSpPr>
        <p:spPr>
          <a:xfrm>
            <a:off x="336666" y="3259836"/>
            <a:ext cx="4251960" cy="1353312"/>
          </a:xfrm>
          <a:prstGeom prst="rect">
            <a:avLst/>
          </a:prstGeom>
          <a:solidFill>
            <a:srgbClr val="1E4A82"/>
          </a:solidFill>
          <a:ln w="12700">
            <a:solidFill>
              <a:srgbClr val="2C5F9E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050" b="1" i="0" u="none" strike="noStrike" kern="1200" cap="none" spc="0" normalizeH="0" baseline="0" noProof="0" dirty="0">
              <a:ln>
                <a:noFill/>
              </a:ln>
              <a:solidFill>
                <a:srgbClr val="F5A623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50" b="1" i="0" u="none" strike="noStrike" kern="1200" cap="none" spc="0" normalizeH="0" baseline="0" noProof="0" dirty="0">
                <a:ln>
                  <a:noFill/>
                </a:ln>
                <a:solidFill>
                  <a:srgbClr val="F5A62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≥ 440  </a:t>
            </a:r>
            <a:r>
              <a:rPr kumimoji="0" lang="it-IT" sz="1000" b="0" i="1" u="none" strike="noStrike" kern="1200" cap="none" spc="0" normalizeH="0" baseline="0" noProof="0" dirty="0">
                <a:ln>
                  <a:noFill/>
                </a:ln>
                <a:solidFill>
                  <a:srgbClr val="D6E4F7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partecipanti ai percorsi nei 6 paesi</a:t>
            </a:r>
          </a:p>
        </p:txBody>
      </p:sp>
      <p:sp>
        <p:nvSpPr>
          <p:cNvPr id="14" name="Text 12"/>
          <p:cNvSpPr/>
          <p:nvPr/>
        </p:nvSpPr>
        <p:spPr>
          <a:xfrm>
            <a:off x="457200" y="3209097"/>
            <a:ext cx="3977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F5A623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🎓  Comunità di apprendimento</a:t>
            </a: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473826" y="3876161"/>
            <a:ext cx="397764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D6E4F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Percorsi formativi non formali per giovani, educatori e operatori: </a:t>
            </a:r>
            <a:r>
              <a:rPr kumimoji="0" lang="it-IT" sz="1100" b="0" i="0" u="none" strike="noStrike" kern="1200" cap="none" spc="0" normalizeH="0" baseline="0" noProof="0" dirty="0">
                <a:ln>
                  <a:noFill/>
                </a:ln>
                <a:solidFill>
                  <a:srgbClr val="D6E4F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laboratori e focus group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D6E4F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,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D6E4F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scambi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D6E4F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 e toolkit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D6E4F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formativo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D6E4F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/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D6E4F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metodologico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D6E4F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 di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D6E4F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apprendimento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D6E4F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kumimoji="0" lang="it-IT" sz="1100" b="0" i="0" u="none" strike="noStrike" kern="1200" cap="none" spc="0" normalizeH="0" baseline="0" noProof="0" dirty="0">
              <a:ln>
                <a:noFill/>
              </a:ln>
              <a:solidFill>
                <a:srgbClr val="D6E4F7"/>
              </a:solidFill>
              <a:effectLst/>
              <a:uLnTx/>
              <a:uFillTx/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100" b="0" i="0" u="none" strike="noStrike" kern="1200" cap="none" spc="0" normalizeH="0" baseline="0" noProof="0" dirty="0">
                <a:ln>
                  <a:noFill/>
                </a:ln>
                <a:solidFill>
                  <a:srgbClr val="D6E4F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Percorsi di formazione partecipata e co-progettazione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Shape 14"/>
          <p:cNvSpPr/>
          <p:nvPr/>
        </p:nvSpPr>
        <p:spPr>
          <a:xfrm>
            <a:off x="4742411" y="3236976"/>
            <a:ext cx="4251960" cy="1353312"/>
          </a:xfrm>
          <a:prstGeom prst="rect">
            <a:avLst/>
          </a:prstGeom>
          <a:solidFill>
            <a:srgbClr val="1E4A82"/>
          </a:solidFill>
          <a:ln w="12700">
            <a:solidFill>
              <a:srgbClr val="2C5F9E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050" b="1" i="0" u="none" strike="noStrike" kern="1200" cap="none" spc="0" normalizeH="0" baseline="0" noProof="0" dirty="0">
              <a:ln>
                <a:noFill/>
              </a:ln>
              <a:solidFill>
                <a:srgbClr val="F5A623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00" b="1" i="0" u="none" strike="noStrike" kern="1200" cap="none" spc="0" normalizeH="0" baseline="0" noProof="0" dirty="0">
                <a:ln>
                  <a:noFill/>
                </a:ln>
                <a:solidFill>
                  <a:srgbClr val="F5A62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50" b="1" i="0" u="none" strike="noStrike" kern="1200" cap="none" spc="0" normalizeH="0" baseline="0" noProof="0" dirty="0">
                <a:ln>
                  <a:noFill/>
                </a:ln>
                <a:solidFill>
                  <a:srgbClr val="F5A62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6  </a:t>
            </a:r>
            <a:r>
              <a:rPr kumimoji="0" lang="it-IT" sz="1000" b="0" i="1" u="none" strike="noStrike" kern="1200" cap="none" spc="0" normalizeH="0" baseline="0" noProof="0" dirty="0">
                <a:ln>
                  <a:noFill/>
                </a:ln>
                <a:solidFill>
                  <a:srgbClr val="D6E4F7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report + </a:t>
            </a:r>
            <a:r>
              <a:rPr kumimoji="0" lang="it-IT" sz="1050" b="1" i="0" u="none" strike="noStrike" kern="1200" cap="none" spc="0" normalizeH="0" baseline="0" noProof="0" dirty="0">
                <a:ln>
                  <a:noFill/>
                </a:ln>
                <a:solidFill>
                  <a:srgbClr val="F5A62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 </a:t>
            </a:r>
            <a:r>
              <a:rPr kumimoji="0" lang="it-IT" sz="1000" b="0" i="1" u="none" strike="noStrike" kern="1200" cap="none" spc="0" normalizeH="0" baseline="0" noProof="0" dirty="0">
                <a:ln>
                  <a:noFill/>
                </a:ln>
                <a:solidFill>
                  <a:srgbClr val="D6E4F7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policy paper transnazionale</a:t>
            </a:r>
          </a:p>
        </p:txBody>
      </p:sp>
      <p:sp>
        <p:nvSpPr>
          <p:cNvPr id="17" name="Text 15"/>
          <p:cNvSpPr/>
          <p:nvPr/>
        </p:nvSpPr>
        <p:spPr>
          <a:xfrm>
            <a:off x="4892040" y="3249634"/>
            <a:ext cx="3977640" cy="2563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F5A623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📢  Valorizzazione e disseminazione</a:t>
            </a: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4885965" y="3694176"/>
            <a:ext cx="397764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D6E4F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CFLC leader WP6: buone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D6E4F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pratiche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D6E4F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D6E4F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portate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D6E4F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 a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D6E4F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livello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D6E4F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D6E4F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transnazionale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D6E4F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, con report di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D6E4F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capitalizzazione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D6E4F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 per la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D6E4F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modellizzaazione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D6E4F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 dei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D6E4F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percorsi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D6E4F7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 e policy paper finale  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EC59566C-6509-4FEF-567D-0B3D86426471}"/>
              </a:ext>
            </a:extLst>
          </p:cNvPr>
          <p:cNvSpPr txBox="1"/>
          <p:nvPr/>
        </p:nvSpPr>
        <p:spPr>
          <a:xfrm>
            <a:off x="4795804" y="2055556"/>
            <a:ext cx="4198567" cy="300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300" b="1" i="0" u="none" strike="noStrike" kern="1200" cap="none" spc="0" normalizeH="0" baseline="0" noProof="0" dirty="0">
              <a:ln>
                <a:noFill/>
              </a:ln>
              <a:solidFill>
                <a:srgbClr val="F5A623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50" b="1" i="0" u="none" strike="noStrike" kern="1200" cap="none" spc="0" normalizeH="0" baseline="0" noProof="0" dirty="0">
                <a:ln>
                  <a:noFill/>
                </a:ln>
                <a:solidFill>
                  <a:srgbClr val="F5A623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≥ 80  </a:t>
            </a:r>
            <a:r>
              <a:rPr kumimoji="0" lang="it-IT" sz="1000" b="0" i="1" u="none" strike="noStrike" kern="1200" cap="none" spc="0" normalizeH="0" baseline="0" noProof="0" dirty="0">
                <a:ln>
                  <a:noFill/>
                </a:ln>
                <a:solidFill>
                  <a:srgbClr val="D6E4F7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giovani in stage e coaching transnazionale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320040" y="0"/>
            <a:ext cx="85039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CFLC in MERAVIGLIA: il ruolo di Genova nel progetto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20040" y="868680"/>
            <a:ext cx="8503920" cy="640080"/>
          </a:xfrm>
          <a:prstGeom prst="rect">
            <a:avLst/>
          </a:prstGeom>
          <a:solidFill>
            <a:srgbClr val="D6E4F7"/>
          </a:solidFill>
          <a:ln w="12700">
            <a:solidFill>
              <a:srgbClr val="2C5F9E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5" name="Text 3"/>
          <p:cNvSpPr/>
          <p:nvPr/>
        </p:nvSpPr>
        <p:spPr>
          <a:xfrm>
            <a:off x="457200" y="905256"/>
            <a:ext cx="8229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CFLC è PP7 (Project Partner per la Liguria) e leader del </a:t>
            </a:r>
            <a:r>
              <a:rPr lang="en-US" sz="1150" i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WP6 – Valorizzazione e Disseminazione</a:t>
            </a:r>
            <a:r>
              <a:rPr lang="en-US" sz="1150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 Il nostro contributo specifico riguarda l'attivazione dei Tiers-Lieux genovesi, il coordinamento della rete locale e la condivisione delle metodologie maturate con RESMYLE a scala transnazionale.</a:t>
            </a:r>
            <a:endParaRPr lang="en-US" sz="1150" dirty="0"/>
          </a:p>
        </p:txBody>
      </p:sp>
      <p:sp>
        <p:nvSpPr>
          <p:cNvPr id="6" name="Shape 4"/>
          <p:cNvSpPr/>
          <p:nvPr/>
        </p:nvSpPr>
        <p:spPr>
          <a:xfrm>
            <a:off x="256032" y="1618488"/>
            <a:ext cx="2788920" cy="340156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CF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7" name="Shape 5"/>
          <p:cNvSpPr/>
          <p:nvPr/>
        </p:nvSpPr>
        <p:spPr>
          <a:xfrm>
            <a:off x="256032" y="1618488"/>
            <a:ext cx="2788920" cy="512064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8" name="Text 6"/>
          <p:cNvSpPr/>
          <p:nvPr/>
        </p:nvSpPr>
        <p:spPr>
          <a:xfrm>
            <a:off x="365760" y="1618488"/>
            <a:ext cx="2578608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Tiers-Lieux a Genova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65760" y="2194560"/>
            <a:ext cx="2578608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Giardini Luzzati: spazio verde urbano nel centro storico, già sede di iniziative comunitarie</a:t>
            </a:r>
            <a:endParaRPr lang="en-US" sz="11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Secondo sito in definizione, scelto per prossimità alla comunità e connessione con le reti esistenti</a:t>
            </a:r>
            <a:endParaRPr lang="en-US" sz="11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Entrambi aperti, co-gestiti con soggetti del territorio già attivi nelle reti locali di CFLC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136392" y="1618488"/>
            <a:ext cx="2788920" cy="340156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CF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1" name="Shape 9"/>
          <p:cNvSpPr/>
          <p:nvPr/>
        </p:nvSpPr>
        <p:spPr>
          <a:xfrm>
            <a:off x="3136392" y="1618488"/>
            <a:ext cx="2788920" cy="512064"/>
          </a:xfrm>
          <a:prstGeom prst="rect">
            <a:avLst/>
          </a:prstGeom>
          <a:solidFill>
            <a:srgbClr val="2C5F9E"/>
          </a:solidFill>
          <a:ln w="12700">
            <a:solidFill>
              <a:srgbClr val="2C5F9E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2" name="Text 10"/>
          <p:cNvSpPr/>
          <p:nvPr/>
        </p:nvSpPr>
        <p:spPr>
          <a:xfrm>
            <a:off x="3246120" y="1618488"/>
            <a:ext cx="2578608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Comunità locale di apprendimento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246120" y="2194560"/>
            <a:ext cx="2578608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Percorsi formativi non formali per giovani, operatori del terzo settore ed educatori</a:t>
            </a:r>
            <a:endParaRPr lang="en-US" sz="11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Laboratori tematici, workshop, attività di cittadinanza attiva e sostenibilità</a:t>
            </a:r>
            <a:endParaRPr lang="en-US" sz="11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Metodologie ereditate da RESMYLE e adattate alla </a:t>
            </a:r>
            <a:r>
              <a:rPr lang="en-US" sz="1100" dirty="0" err="1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dimensione</a:t>
            </a: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transnazionale</a:t>
            </a: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del progetto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016752" y="1618488"/>
            <a:ext cx="2788920" cy="340156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CF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5" name="Shape 13"/>
          <p:cNvSpPr/>
          <p:nvPr/>
        </p:nvSpPr>
        <p:spPr>
          <a:xfrm>
            <a:off x="6016752" y="1618488"/>
            <a:ext cx="2788920" cy="512064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6" name="Text 14"/>
          <p:cNvSpPr/>
          <p:nvPr/>
        </p:nvSpPr>
        <p:spPr>
          <a:xfrm>
            <a:off x="6126480" y="1618488"/>
            <a:ext cx="2578608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Rete e </a:t>
            </a:r>
            <a:r>
              <a:rPr lang="en-US" sz="1200" b="1" dirty="0" err="1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disseminazione</a:t>
            </a:r>
            <a:r>
              <a:rPr lang="en-US" sz="12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6126480" y="2194560"/>
            <a:ext cx="2578608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Scambi transnazionali tra i 6 paesi: visite di studio, gemellaggi, community of practice</a:t>
            </a:r>
            <a:endParaRPr lang="en-US" sz="11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Valorizzazione delle buone pratiche genovesi a </a:t>
            </a:r>
            <a:r>
              <a:rPr lang="en-US" sz="1100" dirty="0" err="1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livello</a:t>
            </a: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transnazionale</a:t>
            </a:r>
            <a:endParaRPr lang="en-US" sz="11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Sensibilizzazione locale: eventi aperti, coinvolgimento di scuole, istituzioni e associazioni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49808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320040" y="0"/>
            <a:ext cx="85039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Una continuità che si consolida: da RESMYLe a MERAVIGLIA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044952" y="1426464"/>
            <a:ext cx="91440" cy="36576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5" name="Shape 3"/>
          <p:cNvSpPr/>
          <p:nvPr/>
        </p:nvSpPr>
        <p:spPr>
          <a:xfrm>
            <a:off x="1261872" y="1078992"/>
            <a:ext cx="457200" cy="457200"/>
          </a:xfrm>
          <a:prstGeom prst="ellipse">
            <a:avLst/>
          </a:prstGeom>
          <a:solidFill>
            <a:srgbClr val="A0232A"/>
          </a:solidFill>
          <a:ln w="12700">
            <a:solidFill>
              <a:srgbClr val="A0232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6" name="Text 4"/>
          <p:cNvSpPr/>
          <p:nvPr/>
        </p:nvSpPr>
        <p:spPr>
          <a:xfrm>
            <a:off x="1261872" y="107899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256032" y="1627632"/>
            <a:ext cx="2788920" cy="3383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CF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8" name="Shape 6"/>
          <p:cNvSpPr/>
          <p:nvPr/>
        </p:nvSpPr>
        <p:spPr>
          <a:xfrm>
            <a:off x="256032" y="1627632"/>
            <a:ext cx="2788920" cy="512064"/>
          </a:xfrm>
          <a:prstGeom prst="rect">
            <a:avLst/>
          </a:prstGeom>
          <a:solidFill>
            <a:srgbClr val="A0232A"/>
          </a:solidFill>
          <a:ln w="12700">
            <a:solidFill>
              <a:srgbClr val="A0232A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9" name="Text 7"/>
          <p:cNvSpPr/>
          <p:nvPr/>
        </p:nvSpPr>
        <p:spPr>
          <a:xfrm>
            <a:off x="347472" y="1627632"/>
            <a:ext cx="26060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2021–2024 · RESMYLE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65760" y="2212848"/>
            <a:ext cx="2578608" cy="2697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Rete locale costruita con soggetti del terzo settore e dell'associazionismo giovanile</a:t>
            </a:r>
            <a:endParaRPr lang="en-US" sz="11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Workshop su idrogeologia e sostenibilità con giovani NEET</a:t>
            </a:r>
            <a:endParaRPr lang="en-US" sz="11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Grow Up: 33 giovani verso l'eco-imprenditorialità, 12 idee sviluppate</a:t>
            </a:r>
            <a:endParaRPr lang="en-US" sz="11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Metodologie validate di apprendimento non formale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925312" y="1426464"/>
            <a:ext cx="91440" cy="36576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2" name="Shape 10"/>
          <p:cNvSpPr/>
          <p:nvPr/>
        </p:nvSpPr>
        <p:spPr>
          <a:xfrm>
            <a:off x="4142232" y="1078992"/>
            <a:ext cx="457200" cy="457200"/>
          </a:xfrm>
          <a:prstGeom prst="ellipse">
            <a:avLst/>
          </a:prstGeom>
          <a:solidFill>
            <a:srgbClr val="2C5F9E"/>
          </a:solidFill>
          <a:ln w="12700">
            <a:solidFill>
              <a:srgbClr val="2C5F9E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3" name="Text 11"/>
          <p:cNvSpPr/>
          <p:nvPr/>
        </p:nvSpPr>
        <p:spPr>
          <a:xfrm>
            <a:off x="4142232" y="107899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3136392" y="1627632"/>
            <a:ext cx="2788920" cy="3383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CF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5" name="Shape 13"/>
          <p:cNvSpPr/>
          <p:nvPr/>
        </p:nvSpPr>
        <p:spPr>
          <a:xfrm>
            <a:off x="3136392" y="1627632"/>
            <a:ext cx="2788920" cy="512064"/>
          </a:xfrm>
          <a:prstGeom prst="rect">
            <a:avLst/>
          </a:prstGeom>
          <a:solidFill>
            <a:srgbClr val="2C5F9E"/>
          </a:solidFill>
          <a:ln w="12700">
            <a:solidFill>
              <a:srgbClr val="2C5F9E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6" name="Text 14"/>
          <p:cNvSpPr/>
          <p:nvPr/>
        </p:nvSpPr>
        <p:spPr>
          <a:xfrm>
            <a:off x="3227832" y="1627632"/>
            <a:ext cx="26060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2025–2026 · Avvio MERAVIGLIA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246120" y="2212848"/>
            <a:ext cx="2578608" cy="2697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2° Steering Committee (giugno 2026 a Genova)</a:t>
            </a:r>
            <a:endParaRPr lang="en-US" sz="11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Definizione e apertura dei 2 Tiers-Lieux</a:t>
            </a:r>
            <a:endParaRPr lang="en-US" sz="11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Avvio comunità locali di apprendimento</a:t>
            </a:r>
            <a:endParaRPr lang="en-US" sz="11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Prime attività con la rete locale e la comunità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7022592" y="1078992"/>
            <a:ext cx="457200" cy="457200"/>
          </a:xfrm>
          <a:prstGeom prst="ellipse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9" name="Text 17"/>
          <p:cNvSpPr/>
          <p:nvPr/>
        </p:nvSpPr>
        <p:spPr>
          <a:xfrm>
            <a:off x="7022592" y="107899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6016752" y="1627632"/>
            <a:ext cx="2788920" cy="3383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CF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1" name="Shape 19"/>
          <p:cNvSpPr/>
          <p:nvPr/>
        </p:nvSpPr>
        <p:spPr>
          <a:xfrm>
            <a:off x="6016752" y="1627632"/>
            <a:ext cx="2788920" cy="512064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2" name="Text 20"/>
          <p:cNvSpPr/>
          <p:nvPr/>
        </p:nvSpPr>
        <p:spPr>
          <a:xfrm>
            <a:off x="6108192" y="1627632"/>
            <a:ext cx="26060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2026–2028 · A regime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126480" y="2212848"/>
            <a:ext cx="2578608" cy="2697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Tiers-Lieux attivi con programma continuativo</a:t>
            </a:r>
            <a:endParaRPr lang="en-US" sz="11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Scambi transnazionali e </a:t>
            </a:r>
            <a:r>
              <a:rPr lang="en-US" sz="1100" dirty="0" err="1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gemellaggi</a:t>
            </a: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transnazionali</a:t>
            </a:r>
            <a:endParaRPr lang="en-US" sz="11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Percorsi di eco-imprenditorialità su modello Grow Up a scala MED</a:t>
            </a:r>
            <a:endParaRPr lang="en-US" sz="11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Disseminazione risultati e policy recommendations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B3A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3" name="Text 1"/>
          <p:cNvSpPr/>
          <p:nvPr/>
        </p:nvSpPr>
        <p:spPr>
          <a:xfrm>
            <a:off x="457200" y="320040"/>
            <a:ext cx="8229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Perché questo conta — e cosa ci aspettiamo insieme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8229600" cy="36576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5" name="Shape 3"/>
          <p:cNvSpPr/>
          <p:nvPr/>
        </p:nvSpPr>
        <p:spPr>
          <a:xfrm>
            <a:off x="1325880" y="1115568"/>
            <a:ext cx="475488" cy="475488"/>
          </a:xfrm>
          <a:prstGeom prst="ellipse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6" name="Text 4"/>
          <p:cNvSpPr/>
          <p:nvPr/>
        </p:nvSpPr>
        <p:spPr>
          <a:xfrm>
            <a:off x="1325880" y="1115568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🌿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365760" y="1691640"/>
            <a:ext cx="2697480" cy="2971800"/>
          </a:xfrm>
          <a:prstGeom prst="rect">
            <a:avLst/>
          </a:prstGeom>
          <a:solidFill>
            <a:srgbClr val="1E4A82"/>
          </a:solidFill>
          <a:ln w="12700">
            <a:solidFill>
              <a:srgbClr val="2C5F9E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8" name="Shape 6"/>
          <p:cNvSpPr/>
          <p:nvPr/>
        </p:nvSpPr>
        <p:spPr>
          <a:xfrm>
            <a:off x="365760" y="1691640"/>
            <a:ext cx="2697480" cy="36576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9" name="Text 7"/>
          <p:cNvSpPr/>
          <p:nvPr/>
        </p:nvSpPr>
        <p:spPr>
          <a:xfrm>
            <a:off x="475488" y="1755648"/>
            <a:ext cx="248716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Europa Verde</a:t>
            </a:r>
            <a:endParaRPr lang="en-US" sz="1200" dirty="0"/>
          </a:p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 Innovazione Sociale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75488" y="2377440"/>
            <a:ext cx="2487168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MERAVIGLIA porta a Genova risorse europee per </a:t>
            </a:r>
            <a:r>
              <a:rPr lang="en-US" sz="1100" dirty="0" err="1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costruire</a:t>
            </a:r>
            <a:r>
              <a:rPr lang="en-US" sz="11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 </a:t>
            </a:r>
            <a:r>
              <a:rPr lang="en-US" sz="1100" dirty="0" err="1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rinforzare</a:t>
            </a:r>
            <a:r>
              <a:rPr lang="en-US" sz="11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spazi concreti di </a:t>
            </a:r>
            <a:r>
              <a:rPr lang="en-US" sz="1100" dirty="0" err="1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partecipazione</a:t>
            </a:r>
            <a:r>
              <a:rPr lang="en-US" sz="11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 </a:t>
            </a:r>
            <a:r>
              <a:rPr lang="en-US" sz="1100" dirty="0" err="1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sostenibilità</a:t>
            </a:r>
            <a:r>
              <a:rPr lang="en-US" sz="11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ambientale</a:t>
            </a:r>
            <a:r>
              <a:rPr lang="en-US" sz="11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non progetti pilota, ma luoghi permanenti dentro la città.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178808" y="1115568"/>
            <a:ext cx="475488" cy="475488"/>
          </a:xfrm>
          <a:prstGeom prst="ellipse">
            <a:avLst/>
          </a:prstGeom>
          <a:solidFill>
            <a:srgbClr val="2C5F9E"/>
          </a:solidFill>
          <a:ln w="12700">
            <a:solidFill>
              <a:srgbClr val="2C5F9E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2" name="Text 10"/>
          <p:cNvSpPr/>
          <p:nvPr/>
        </p:nvSpPr>
        <p:spPr>
          <a:xfrm>
            <a:off x="4178808" y="1115568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🤝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3218688" y="1691640"/>
            <a:ext cx="2697480" cy="2971800"/>
          </a:xfrm>
          <a:prstGeom prst="rect">
            <a:avLst/>
          </a:prstGeom>
          <a:solidFill>
            <a:srgbClr val="1E4A82"/>
          </a:solidFill>
          <a:ln w="12700">
            <a:solidFill>
              <a:srgbClr val="2C5F9E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4" name="Shape 12"/>
          <p:cNvSpPr/>
          <p:nvPr/>
        </p:nvSpPr>
        <p:spPr>
          <a:xfrm>
            <a:off x="3218688" y="1691640"/>
            <a:ext cx="2697480" cy="36576"/>
          </a:xfrm>
          <a:prstGeom prst="rect">
            <a:avLst/>
          </a:prstGeom>
          <a:solidFill>
            <a:srgbClr val="2C5F9E"/>
          </a:solidFill>
          <a:ln w="12700">
            <a:solidFill>
              <a:srgbClr val="2C5F9E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5" name="Text 13"/>
          <p:cNvSpPr/>
          <p:nvPr/>
        </p:nvSpPr>
        <p:spPr>
          <a:xfrm>
            <a:off x="3328416" y="1755648"/>
            <a:ext cx="248716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ruolo di Regione</a:t>
            </a:r>
            <a:endParaRPr lang="en-US" sz="1200" dirty="0"/>
          </a:p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 istituzioni locali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328416" y="2377440"/>
            <a:ext cx="2487168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Tiers-Lieux </a:t>
            </a:r>
            <a:r>
              <a:rPr lang="en-US" sz="1100" dirty="0" err="1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funzionano</a:t>
            </a:r>
            <a:r>
              <a:rPr lang="en-US" sz="11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anche</a:t>
            </a:r>
            <a:r>
              <a:rPr lang="en-US" sz="11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perchè</a:t>
            </a:r>
            <a:r>
              <a:rPr lang="en-US" sz="11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riconosciuti</a:t>
            </a:r>
            <a:r>
              <a:rPr lang="en-US" sz="11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dal sistema istituzionale. Il sostegno di Regione Liguria e ANCI è essenziale per radicarne la governance e la sostenibilità nel tempo.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7031736" y="1115568"/>
            <a:ext cx="475488" cy="475488"/>
          </a:xfrm>
          <a:prstGeom prst="ellipse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18" name="Text 16"/>
          <p:cNvSpPr/>
          <p:nvPr/>
        </p:nvSpPr>
        <p:spPr>
          <a:xfrm>
            <a:off x="7031736" y="1115568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📅</a:t>
            </a:r>
            <a:endParaRPr lang="en-US" sz="1800" dirty="0"/>
          </a:p>
        </p:txBody>
      </p:sp>
      <p:sp>
        <p:nvSpPr>
          <p:cNvPr id="19" name="Shape 17"/>
          <p:cNvSpPr/>
          <p:nvPr/>
        </p:nvSpPr>
        <p:spPr>
          <a:xfrm>
            <a:off x="6071616" y="1691640"/>
            <a:ext cx="2697480" cy="2971800"/>
          </a:xfrm>
          <a:prstGeom prst="rect">
            <a:avLst/>
          </a:prstGeom>
          <a:solidFill>
            <a:srgbClr val="1E4A82"/>
          </a:solidFill>
          <a:ln w="12700">
            <a:solidFill>
              <a:srgbClr val="2C5F9E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0" name="Shape 18"/>
          <p:cNvSpPr/>
          <p:nvPr/>
        </p:nvSpPr>
        <p:spPr>
          <a:xfrm>
            <a:off x="6071616" y="1691640"/>
            <a:ext cx="2697480" cy="36576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1" name="Text 19"/>
          <p:cNvSpPr/>
          <p:nvPr/>
        </p:nvSpPr>
        <p:spPr>
          <a:xfrm>
            <a:off x="6181344" y="1755648"/>
            <a:ext cx="248716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Prossimo appuntamento:</a:t>
            </a:r>
            <a:endParaRPr lang="en-US" sz="1200" dirty="0"/>
          </a:p>
          <a:p>
            <a:pPr marL="0" indent="0" algn="l">
              <a:buNone/>
            </a:pPr>
            <a:r>
              <a:rPr lang="en-US" sz="12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Genova capitale MED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181344" y="2377440"/>
            <a:ext cx="2487168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giugno 2026 Genova ospita il 2° Steering Committee internazionale di MERAVIGLIA: 8 partner europei si incontrano nella nostra città. Un'occasione di visibilità straordinaria per la Liguria.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0" y="4773168"/>
            <a:ext cx="9144000" cy="36576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sp>
        <p:nvSpPr>
          <p:cNvPr id="24" name="Text 22"/>
          <p:cNvSpPr/>
          <p:nvPr/>
        </p:nvSpPr>
        <p:spPr>
          <a:xfrm>
            <a:off x="274320" y="4773168"/>
            <a:ext cx="8595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CFLC Cooperativa Formazione Lavoro e Cooperazione Impresa Sociale  –  valerio.balzini@cflc.it  |  Progetto MERAVIGLIA AT3.10396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1042</Words>
  <Application>Microsoft Office PowerPoint</Application>
  <PresentationFormat>Presentazione su schermo (16:9)</PresentationFormat>
  <Paragraphs>115</Paragraphs>
  <Slides>7</Slides>
  <Notes>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1" baseType="lpstr">
      <vt:lpstr>Aptos</vt:lpstr>
      <vt:lpstr>Arial</vt:lpstr>
      <vt:lpstr>Calibri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MERAVIGLIA - Presentazione Peonia per l'Europa</dc:title>
  <dc:subject>PptxGenJS Presentation</dc:subject>
  <dc:creator>PptxGenJS</dc:creator>
  <cp:lastModifiedBy>Valerio Balzini</cp:lastModifiedBy>
  <cp:revision>13</cp:revision>
  <dcterms:created xsi:type="dcterms:W3CDTF">2026-04-27T14:41:38Z</dcterms:created>
  <dcterms:modified xsi:type="dcterms:W3CDTF">2026-04-28T09:05:43Z</dcterms:modified>
</cp:coreProperties>
</file>